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3" r:id="rId2"/>
    <p:sldId id="274" r:id="rId3"/>
    <p:sldId id="281" r:id="rId4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9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C0684C-639C-4D6D-870A-777297DC718A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43250" y="582613"/>
            <a:ext cx="3771900" cy="2914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3692525"/>
            <a:ext cx="8045450" cy="34972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1875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7381875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193A3-02E7-476C-AF87-BEB2C37C2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964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3771" y="239117"/>
            <a:ext cx="7730857" cy="497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95106" y="1554960"/>
            <a:ext cx="8668186" cy="3129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8295">
              <a:lnSpc>
                <a:spcPct val="100000"/>
              </a:lnSpc>
            </a:pPr>
            <a:r>
              <a:rPr dirty="0"/>
              <a:t>Me</a:t>
            </a:r>
            <a:r>
              <a:rPr spc="-5" dirty="0"/>
              <a:t>t</a:t>
            </a:r>
            <a:r>
              <a:rPr dirty="0"/>
              <a:t>hod of adjus</a:t>
            </a:r>
            <a:r>
              <a:rPr spc="-5" dirty="0"/>
              <a:t>t</a:t>
            </a:r>
            <a:r>
              <a:rPr dirty="0"/>
              <a:t>ment</a:t>
            </a:r>
          </a:p>
        </p:txBody>
      </p:sp>
      <p:sp>
        <p:nvSpPr>
          <p:cNvPr id="3" name="object 3"/>
          <p:cNvSpPr/>
          <p:nvPr/>
        </p:nvSpPr>
        <p:spPr>
          <a:xfrm>
            <a:off x="2860420" y="1623874"/>
            <a:ext cx="1812823" cy="13658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909769" y="1653577"/>
            <a:ext cx="1714124" cy="12671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99224" y="1634175"/>
            <a:ext cx="1800315" cy="134521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48336" y="1663642"/>
            <a:ext cx="1702089" cy="124698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529678" y="2398759"/>
            <a:ext cx="420614" cy="3244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559147" y="2438050"/>
            <a:ext cx="340360" cy="246379"/>
          </a:xfrm>
          <a:custGeom>
            <a:avLst/>
            <a:gdLst/>
            <a:ahLst/>
            <a:cxnLst/>
            <a:rect l="l" t="t" r="r" b="b"/>
            <a:pathLst>
              <a:path w="340360" h="246380">
                <a:moveTo>
                  <a:pt x="174652" y="0"/>
                </a:moveTo>
                <a:lnTo>
                  <a:pt x="0" y="122937"/>
                </a:lnTo>
                <a:lnTo>
                  <a:pt x="174652" y="245875"/>
                </a:lnTo>
                <a:lnTo>
                  <a:pt x="174652" y="165449"/>
                </a:lnTo>
                <a:lnTo>
                  <a:pt x="339752" y="165449"/>
                </a:lnTo>
                <a:lnTo>
                  <a:pt x="339752" y="89249"/>
                </a:lnTo>
                <a:lnTo>
                  <a:pt x="174652" y="89249"/>
                </a:lnTo>
                <a:lnTo>
                  <a:pt x="174652" y="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48805" y="2398759"/>
            <a:ext cx="420614" cy="32445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75100" y="2438050"/>
            <a:ext cx="345440" cy="246379"/>
          </a:xfrm>
          <a:custGeom>
            <a:avLst/>
            <a:gdLst/>
            <a:ahLst/>
            <a:cxnLst/>
            <a:rect l="l" t="t" r="r" b="b"/>
            <a:pathLst>
              <a:path w="345439" h="246380">
                <a:moveTo>
                  <a:pt x="165100" y="0"/>
                </a:moveTo>
                <a:lnTo>
                  <a:pt x="165100" y="89249"/>
                </a:lnTo>
                <a:lnTo>
                  <a:pt x="0" y="89249"/>
                </a:lnTo>
                <a:lnTo>
                  <a:pt x="0" y="165449"/>
                </a:lnTo>
                <a:lnTo>
                  <a:pt x="165100" y="165449"/>
                </a:lnTo>
                <a:lnTo>
                  <a:pt x="165100" y="245875"/>
                </a:lnTo>
                <a:lnTo>
                  <a:pt x="345207" y="122937"/>
                </a:lnTo>
                <a:lnTo>
                  <a:pt x="165100" y="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196158" y="1663672"/>
            <a:ext cx="1702089" cy="124698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93471" y="1634204"/>
            <a:ext cx="1800315" cy="134521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42583" y="1663671"/>
            <a:ext cx="1702089" cy="124698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680313" y="1761602"/>
            <a:ext cx="525853" cy="48951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65198" y="1901813"/>
            <a:ext cx="317500" cy="223520"/>
          </a:xfrm>
          <a:custGeom>
            <a:avLst/>
            <a:gdLst/>
            <a:ahLst/>
            <a:cxnLst/>
            <a:rect l="l" t="t" r="r" b="b"/>
            <a:pathLst>
              <a:path w="317500" h="223519">
                <a:moveTo>
                  <a:pt x="103339" y="0"/>
                </a:moveTo>
                <a:lnTo>
                  <a:pt x="144505" y="72760"/>
                </a:lnTo>
                <a:lnTo>
                  <a:pt x="0" y="154515"/>
                </a:lnTo>
                <a:lnTo>
                  <a:pt x="38743" y="222995"/>
                </a:lnTo>
                <a:lnTo>
                  <a:pt x="183248" y="141241"/>
                </a:lnTo>
                <a:lnTo>
                  <a:pt x="259221" y="141241"/>
                </a:lnTo>
                <a:lnTo>
                  <a:pt x="317064" y="20333"/>
                </a:lnTo>
                <a:lnTo>
                  <a:pt x="103339" y="0"/>
                </a:lnTo>
                <a:close/>
              </a:path>
              <a:path w="317500" h="223519">
                <a:moveTo>
                  <a:pt x="259221" y="141241"/>
                </a:moveTo>
                <a:lnTo>
                  <a:pt x="183248" y="141241"/>
                </a:lnTo>
                <a:lnTo>
                  <a:pt x="224412" y="214001"/>
                </a:lnTo>
                <a:lnTo>
                  <a:pt x="259221" y="141241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838700" y="1982976"/>
            <a:ext cx="393700" cy="39192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008856" y="3867792"/>
            <a:ext cx="3756660" cy="2385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spc="-10" dirty="0">
                <a:latin typeface="Arial"/>
                <a:cs typeface="Arial"/>
              </a:rPr>
              <a:t>1.</a:t>
            </a:r>
            <a:r>
              <a:rPr sz="1550" spc="13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Select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cards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lang="en-US" sz="1550" spc="-5" dirty="0" smtClean="0">
                <a:latin typeface="Arial"/>
                <a:cs typeface="Arial"/>
              </a:rPr>
              <a:t>Ace (1)</a:t>
            </a:r>
            <a:r>
              <a:rPr sz="1550" spc="-10" dirty="0" smtClean="0">
                <a:latin typeface="Arial"/>
                <a:cs typeface="Arial"/>
              </a:rPr>
              <a:t>-6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of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all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suits.</a:t>
            </a:r>
            <a:endParaRPr sz="155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08856" y="4280344"/>
            <a:ext cx="3756660" cy="4578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8285" marR="5080" indent="-236220">
              <a:lnSpc>
                <a:spcPct val="100000"/>
              </a:lnSpc>
            </a:pPr>
            <a:r>
              <a:rPr sz="1550" spc="-10" dirty="0">
                <a:latin typeface="Arial"/>
                <a:cs typeface="Arial"/>
              </a:rPr>
              <a:t>2.</a:t>
            </a:r>
            <a:r>
              <a:rPr sz="1550" spc="13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Shuffle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selected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cards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and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place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 stack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face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down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on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table.</a:t>
            </a:r>
            <a:endParaRPr sz="15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08856" y="4928639"/>
            <a:ext cx="3679825" cy="693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8285" marR="5080" indent="-236220">
              <a:lnSpc>
                <a:spcPct val="100000"/>
              </a:lnSpc>
            </a:pPr>
            <a:r>
              <a:rPr sz="1550" spc="-10" dirty="0">
                <a:latin typeface="Arial"/>
                <a:cs typeface="Arial"/>
              </a:rPr>
              <a:t>3.</a:t>
            </a:r>
            <a:r>
              <a:rPr sz="1550" spc="13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Select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top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card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as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test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card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and turn</a:t>
            </a:r>
            <a:r>
              <a:rPr sz="1550" spc="-5" dirty="0">
                <a:latin typeface="Arial"/>
                <a:cs typeface="Arial"/>
              </a:rPr>
              <a:t> it </a:t>
            </a:r>
            <a:r>
              <a:rPr sz="1550" spc="-10" dirty="0">
                <a:latin typeface="Arial"/>
                <a:cs typeface="Arial"/>
              </a:rPr>
              <a:t>face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up,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place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one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of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Jokers on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top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face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down.</a:t>
            </a:r>
            <a:endParaRPr sz="15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08856" y="5812678"/>
            <a:ext cx="3690620" cy="929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8285" marR="5080" indent="-236220">
              <a:lnSpc>
                <a:spcPct val="100000"/>
              </a:lnSpc>
            </a:pPr>
            <a:r>
              <a:rPr sz="1550" spc="-10" dirty="0">
                <a:latin typeface="Arial"/>
                <a:cs typeface="Arial"/>
              </a:rPr>
              <a:t>4.</a:t>
            </a:r>
            <a:r>
              <a:rPr sz="1550" spc="13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Holding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cards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horizontall</a:t>
            </a:r>
            <a:r>
              <a:rPr sz="1550" spc="-125" dirty="0">
                <a:latin typeface="Arial"/>
                <a:cs typeface="Arial"/>
              </a:rPr>
              <a:t>y</a:t>
            </a:r>
            <a:r>
              <a:rPr sz="1550" spc="-5" dirty="0">
                <a:latin typeface="Arial"/>
                <a:cs typeface="Arial"/>
              </a:rPr>
              <a:t>, </a:t>
            </a:r>
            <a:r>
              <a:rPr sz="1550" spc="-10" dirty="0">
                <a:latin typeface="Arial"/>
                <a:cs typeface="Arial"/>
              </a:rPr>
              <a:t>slide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 Joker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back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and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forth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until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horizontal line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on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test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card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appears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to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be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 same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length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as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vertical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lin</a:t>
            </a:r>
            <a:r>
              <a:rPr sz="1550" spc="-15" dirty="0">
                <a:latin typeface="Arial"/>
                <a:cs typeface="Arial"/>
              </a:rPr>
              <a:t>e</a:t>
            </a:r>
            <a:r>
              <a:rPr sz="1550" spc="-5" dirty="0">
                <a:latin typeface="Arial"/>
                <a:cs typeface="Arial"/>
              </a:rPr>
              <a:t>.</a:t>
            </a:r>
            <a:endParaRPr sz="15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08856" y="6696717"/>
            <a:ext cx="8013065" cy="693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220210">
              <a:lnSpc>
                <a:spcPts val="1860"/>
              </a:lnSpc>
            </a:pPr>
            <a:r>
              <a:rPr sz="1550" spc="-10" dirty="0">
                <a:latin typeface="Arial"/>
                <a:cs typeface="Arial"/>
              </a:rPr>
              <a:t>10.Analyze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data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using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spreadsheet.</a:t>
            </a:r>
            <a:endParaRPr sz="1550">
              <a:latin typeface="Arial"/>
              <a:cs typeface="Arial"/>
            </a:endParaRPr>
          </a:p>
          <a:p>
            <a:pPr marL="248285" marR="4490720" indent="-236220">
              <a:lnSpc>
                <a:spcPts val="1860"/>
              </a:lnSpc>
              <a:spcBef>
                <a:spcPts val="60"/>
              </a:spcBef>
            </a:pPr>
            <a:r>
              <a:rPr sz="1550" spc="-10" dirty="0">
                <a:latin typeface="Arial"/>
                <a:cs typeface="Arial"/>
              </a:rPr>
              <a:t>5.</a:t>
            </a:r>
            <a:r>
              <a:rPr sz="1550" spc="13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Hold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cards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in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place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and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turn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them ove</a:t>
            </a:r>
            <a:r>
              <a:rPr sz="1550" spc="-95" dirty="0">
                <a:latin typeface="Arial"/>
                <a:cs typeface="Arial"/>
              </a:rPr>
              <a:t>r</a:t>
            </a:r>
            <a:r>
              <a:rPr sz="1550" spc="-5" dirty="0">
                <a:latin typeface="Arial"/>
                <a:cs typeface="Arial"/>
              </a:rPr>
              <a:t>.</a:t>
            </a:r>
            <a:endParaRPr sz="15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216881" y="3867792"/>
            <a:ext cx="3679825" cy="929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8285" marR="5080" indent="-236220">
              <a:lnSpc>
                <a:spcPct val="100000"/>
              </a:lnSpc>
            </a:pPr>
            <a:r>
              <a:rPr sz="1550" spc="-10" dirty="0">
                <a:latin typeface="Arial"/>
                <a:cs typeface="Arial"/>
              </a:rPr>
              <a:t>6.</a:t>
            </a:r>
            <a:r>
              <a:rPr sz="1550" spc="13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Note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horizontal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line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length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from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 top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ruler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on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Joker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and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vertical line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length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from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number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on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face of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test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card.</a:t>
            </a:r>
            <a:endParaRPr sz="15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216881" y="4987575"/>
            <a:ext cx="3756025" cy="4578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8285" marR="5080" indent="-236220">
              <a:lnSpc>
                <a:spcPct val="100000"/>
              </a:lnSpc>
            </a:pPr>
            <a:r>
              <a:rPr sz="1550" spc="-10" dirty="0">
                <a:latin typeface="Arial"/>
                <a:cs typeface="Arial"/>
              </a:rPr>
              <a:t>7.</a:t>
            </a:r>
            <a:r>
              <a:rPr sz="1550" spc="13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Enter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result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in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appropriate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box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5" dirty="0">
                <a:latin typeface="Arial"/>
                <a:cs typeface="Arial"/>
              </a:rPr>
              <a:t>in</a:t>
            </a:r>
            <a:r>
              <a:rPr sz="1550" spc="-10" dirty="0">
                <a:latin typeface="Arial"/>
                <a:cs typeface="Arial"/>
              </a:rPr>
              <a:t> the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spreadsheet.</a:t>
            </a:r>
            <a:endParaRPr sz="15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216881" y="5635870"/>
            <a:ext cx="3460750" cy="222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spc="-10" dirty="0">
                <a:latin typeface="Arial"/>
                <a:cs typeface="Arial"/>
              </a:rPr>
              <a:t>8.</a:t>
            </a:r>
            <a:r>
              <a:rPr sz="1550" spc="13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Repeat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steps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3-7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for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other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card</a:t>
            </a:r>
            <a:r>
              <a:rPr sz="1550" spc="-15" dirty="0">
                <a:latin typeface="Arial"/>
                <a:cs typeface="Arial"/>
              </a:rPr>
              <a:t>s</a:t>
            </a:r>
            <a:r>
              <a:rPr sz="1550" spc="-5" dirty="0">
                <a:latin typeface="Arial"/>
                <a:cs typeface="Arial"/>
              </a:rPr>
              <a:t>.</a:t>
            </a:r>
            <a:endParaRPr sz="15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216881" y="6048422"/>
            <a:ext cx="3548379" cy="4578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8285" marR="5080" indent="-236220">
              <a:lnSpc>
                <a:spcPct val="100000"/>
              </a:lnSpc>
            </a:pPr>
            <a:r>
              <a:rPr sz="1550" spc="-10" dirty="0">
                <a:latin typeface="Arial"/>
                <a:cs typeface="Arial"/>
              </a:rPr>
              <a:t>9.</a:t>
            </a:r>
            <a:r>
              <a:rPr sz="1550" spc="13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Repeat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steps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2-7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until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the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desired number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of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trials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have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been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-10" dirty="0">
                <a:latin typeface="Arial"/>
                <a:cs typeface="Arial"/>
              </a:rPr>
              <a:t>completed</a:t>
            </a:r>
            <a:endParaRPr sz="1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0720">
              <a:lnSpc>
                <a:spcPct val="100000"/>
              </a:lnSpc>
            </a:pPr>
            <a:r>
              <a:rPr dirty="0"/>
              <a:t>Me</a:t>
            </a:r>
            <a:r>
              <a:rPr spc="-5" dirty="0"/>
              <a:t>t</a:t>
            </a:r>
            <a:r>
              <a:rPr dirty="0"/>
              <a:t>hod of adjus</a:t>
            </a:r>
            <a:r>
              <a:rPr spc="-5" dirty="0"/>
              <a:t>t</a:t>
            </a:r>
            <a:r>
              <a:rPr dirty="0"/>
              <a:t>ment analysis</a:t>
            </a:r>
          </a:p>
        </p:txBody>
      </p:sp>
      <p:sp>
        <p:nvSpPr>
          <p:cNvPr id="3" name="object 3"/>
          <p:cNvSpPr/>
          <p:nvPr/>
        </p:nvSpPr>
        <p:spPr>
          <a:xfrm>
            <a:off x="919458" y="1227548"/>
            <a:ext cx="8219483" cy="59987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3771" y="239117"/>
            <a:ext cx="7730857" cy="569387"/>
          </a:xfrm>
        </p:spPr>
        <p:txBody>
          <a:bodyPr/>
          <a:lstStyle/>
          <a:p>
            <a:pPr algn="ctr"/>
            <a:r>
              <a:rPr lang="en-US" dirty="0" smtClean="0"/>
              <a:t>Method of Adjustment Exercise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1143000"/>
            <a:ext cx="67056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Get comfortable with making judgments </a:t>
            </a:r>
          </a:p>
          <a:p>
            <a:pPr marL="457200" indent="-457200">
              <a:buAutoNum type="arabicPeriod"/>
            </a:pP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smtClean="0"/>
              <a:t>Download to Desktop and rename spreadsheets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 err="1" smtClean="0"/>
              <a:t>YourLastName</a:t>
            </a:r>
            <a:r>
              <a:rPr lang="en-US" sz="2400" dirty="0" smtClean="0"/>
              <a:t>-adjustment-vertical</a:t>
            </a:r>
          </a:p>
          <a:p>
            <a:pPr marL="914400" lvl="1" indent="-457200">
              <a:buFont typeface="+mj-lt"/>
              <a:buAutoNum type="alphaLcPeriod"/>
            </a:pPr>
            <a:endParaRPr lang="en-US" sz="2400" dirty="0"/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 err="1" smtClean="0"/>
              <a:t>YourLastName</a:t>
            </a:r>
            <a:r>
              <a:rPr lang="en-US" sz="2400" dirty="0" smtClean="0"/>
              <a:t>-adjustment-horizontal</a:t>
            </a:r>
          </a:p>
          <a:p>
            <a:pPr marL="914400" lvl="1" indent="-457200">
              <a:buFont typeface="+mj-lt"/>
              <a:buAutoNum type="alphaL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Half-class will do vertical first and other half will do horizontal first.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Email the spreadsheets to yourself when done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Email me the card number-magnitude of effect pairs for vertical and horizontal methods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The question is </a:t>
            </a:r>
            <a:r>
              <a:rPr lang="en-US" sz="2400" smtClean="0"/>
              <a:t>whether orientation matters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7935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Words>237</Words>
  <Application>Microsoft Office PowerPoint</Application>
  <PresentationFormat>Custom</PresentationFormat>
  <Paragraphs>28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Method of adjustment</vt:lpstr>
      <vt:lpstr>Method of adjustment analysis</vt:lpstr>
      <vt:lpstr>Method of Adjustment Exercise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fechdeck_v3.key</dc:title>
  <dc:creator>James Ferwerda</dc:creator>
  <cp:lastModifiedBy>Kenneth M. Steele</cp:lastModifiedBy>
  <cp:revision>23</cp:revision>
  <dcterms:created xsi:type="dcterms:W3CDTF">2016-01-05T12:51:08Z</dcterms:created>
  <dcterms:modified xsi:type="dcterms:W3CDTF">2016-02-04T19:27:47Z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2015-05-15T00:00:00Z</vt:filetime>
  </property>
  <property fmtid="{D5CDD505-2E9C-101B-9397-08002B2CF9AE}" pid="3" name="LastSaved">
    <vt:filetime>2016-01-05T00:00:00Z</vt:filetime>
  </property>
</Properties>
</file>